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95" r:id="rId3"/>
    <p:sldId id="260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92" r:id="rId12"/>
    <p:sldId id="288" r:id="rId13"/>
    <p:sldId id="289" r:id="rId14"/>
    <p:sldId id="293" r:id="rId15"/>
    <p:sldId id="294" r:id="rId16"/>
    <p:sldId id="296" r:id="rId17"/>
    <p:sldId id="299" r:id="rId18"/>
    <p:sldId id="297" r:id="rId19"/>
    <p:sldId id="298" r:id="rId20"/>
    <p:sldId id="300" r:id="rId21"/>
    <p:sldId id="301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166"/>
    <a:srgbClr val="FDF77B"/>
    <a:srgbClr val="BA8127"/>
    <a:srgbClr val="660066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D5069-DA03-4875-9F4C-4FAF27E9817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52D2-D5DD-4506-95AA-B93AE3A3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5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74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8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2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30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7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62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2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3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2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1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4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3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9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7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5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4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8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3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2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6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3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2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853559_14-phonoteka_org-p-fon-v-vide-knigi-18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9"/>
            <a:ext cx="9144000" cy="68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2805" y="745435"/>
            <a:ext cx="7038389" cy="892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99DD-3015-4F3A-ACEF-F590CF6FF76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9712-006C-4D55-83B6-8F821F1EB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1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otype Corsiva" panose="030101010102010101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o.ru/media/interaktivnaya_viktorina_aleksandr_suvorov_dlya_srednih_i_starshih_klassov-349232" TargetMode="External"/><Relationship Id="rId2" Type="http://schemas.openxmlformats.org/officeDocument/2006/relationships/hyperlink" Target="https://top10a.ru/interesnye-fakty-o-suvorov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ktrus.ru/50-%D1%84%D0%B0%D0%BA%D1%82%D0%BE%D0%B2-%D0%BE-%D1%81%D1%83%D0%B2%D0%BE%D1%80%D0%BE%D0%B2%D0%B5/" TargetMode="External"/><Relationship Id="rId4" Type="http://schemas.openxmlformats.org/officeDocument/2006/relationships/hyperlink" Target="https://interesnyefakty.org/polkovodets-suvorov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19.xml"/><Relationship Id="rId9" Type="http://schemas.openxmlformats.org/officeDocument/2006/relationships/slide" Target="slide9.xml"/><Relationship Id="rId1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332" y="556855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СЛУШАЙ,  СПРАШИВАЙ,  ПРЕДПОЛАГАЙ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29842" y="1814053"/>
            <a:ext cx="3868340" cy="4375610"/>
          </a:xfrm>
        </p:spPr>
        <p:txBody>
          <a:bodyPr>
            <a:normAutofit/>
          </a:bodyPr>
          <a:lstStyle/>
          <a:p>
            <a:r>
              <a:rPr lang="ru-RU" b="1" dirty="0"/>
              <a:t>ПОПЫТКА 1 - «КТО ЖЕ ЭТО?» </a:t>
            </a:r>
            <a:r>
              <a:rPr lang="ru-RU" dirty="0"/>
              <a:t>(по литературному произведению)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ПОПЫТКА 2</a:t>
            </a:r>
            <a:r>
              <a:rPr lang="ru-RU" dirty="0" smtClean="0"/>
              <a:t>–  </a:t>
            </a:r>
            <a:r>
              <a:rPr lang="ru-RU" dirty="0"/>
              <a:t>- «ДА – </a:t>
            </a:r>
            <a:r>
              <a:rPr lang="ru-RU" dirty="0" smtClean="0"/>
              <a:t>НЕТ»: задавай вопросы, получай ответы, угадай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ПОПЫТКА 3 – «ОТКРОЙ ПОРТРЕТ»</a:t>
            </a:r>
            <a:endParaRPr lang="ru-RU" sz="2600" dirty="0"/>
          </a:p>
        </p:txBody>
      </p:sp>
      <p:pic>
        <p:nvPicPr>
          <p:cNvPr id="2052" name="Picture 4" descr="https://i.mycdn.me/i?r=AyH4iRPQ2q0otWIFepML2LxR3I8Rq7E-upMBSuRbxueRlQ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53" y="2460829"/>
            <a:ext cx="3630255" cy="36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52711" y="2433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76711" y="2433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00711" y="2433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52711" y="3657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76711" y="3657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00711" y="3657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52711" y="4881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7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76711" y="4881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00711" y="4881484"/>
            <a:ext cx="122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9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/>
              <a:t>кликни, чтобы открыть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241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(3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800" dirty="0"/>
              <a:t>Всю жизнь Суворов оставался убеждённым аскетом. Он не обращал внимания на такие мелочи, как голод и холод</a:t>
            </a:r>
            <a:endParaRPr lang="ru-RU" sz="25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2437" y="5147187"/>
            <a:ext cx="3440073" cy="996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Он был против введения формы прусского образца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1266" name="Picture 2" descr="https://rgnp.ru/wp-content/uploads/2/6/b/26b9bf2b7d7770198476da6c4a9bfe2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08" y="1049986"/>
            <a:ext cx="3472204" cy="40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54" y="1447080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(2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3000" b="1" dirty="0" smtClean="0"/>
              <a:t>Василий Иванович, отец  Суворова, считается составителем именного этого первого словаря. Какого именно?</a:t>
            </a:r>
            <a:endParaRPr lang="ru-RU" sz="30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2439" y="4925962"/>
            <a:ext cx="3440073" cy="996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Речь  о военном словаре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4338" name="Picture 2" descr="https://i2.wp.com/img-fotki.yandex.ru/get/1032271/161887320.52c/0_23d4ed_188b291b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52" y="966584"/>
            <a:ext cx="3314185" cy="37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(3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500" b="1" dirty="0"/>
              <a:t>Однажды ему </a:t>
            </a:r>
            <a:r>
              <a:rPr lang="ru-RU" sz="2500" b="1" dirty="0" smtClean="0"/>
              <a:t>доставили пакет </a:t>
            </a:r>
            <a:r>
              <a:rPr lang="ru-RU" sz="2500" b="1" dirty="0"/>
              <a:t>от государя, на котором было написано: «Графу Александру Суворову в собственные руки». Однако он даже не открыл его, мотивировав это тем, что письмо не ему</a:t>
            </a:r>
            <a:r>
              <a:rPr lang="ru-RU" sz="2500" b="1" dirty="0" smtClean="0"/>
              <a:t>. Как вы думаете, почему</a:t>
            </a:r>
            <a:endParaRPr lang="ru-RU" sz="25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146" y="914401"/>
            <a:ext cx="3440073" cy="5067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Ему не понравилось слово «графу». </a:t>
            </a:r>
            <a:r>
              <a:rPr lang="ru-RU" sz="2400" b="1" i="1" dirty="0"/>
              <a:t>Через несколько дней </a:t>
            </a:r>
            <a:r>
              <a:rPr lang="ru-RU" sz="2400" b="1" i="1" dirty="0" smtClean="0"/>
              <a:t>посыльный вернулся </a:t>
            </a:r>
            <a:r>
              <a:rPr lang="ru-RU" sz="2400" b="1" i="1" dirty="0"/>
              <a:t>с новым посланием от императора. Глянул Суворов на пакет, прочитал: «Фельдмаршалу российскому Александру Суворову». «Вот теперь мне», – произнес Суворов и распечатал пакет.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(3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200" b="1" dirty="0"/>
              <a:t> «Сдружились они и понимали друг друга без слов. Хорошее настроение у </a:t>
            </a:r>
            <a:r>
              <a:rPr lang="ru-RU" sz="2200" b="1" dirty="0" smtClean="0"/>
              <a:t>Суворова, </a:t>
            </a:r>
            <a:r>
              <a:rPr lang="ru-RU" sz="2200" b="1" dirty="0"/>
              <a:t>и у Мишки хорошее, играет, мчит во весь опор. Огорчен, опечален Суворов – и Мишка насупится, шагом идет, медленно и осторожно, чтобы лишний раз хозяина не </a:t>
            </a:r>
            <a:r>
              <a:rPr lang="ru-RU" sz="2200" b="1" dirty="0" smtClean="0"/>
              <a:t>потревожить». </a:t>
            </a:r>
          </a:p>
          <a:p>
            <a:pPr algn="ctr"/>
            <a:r>
              <a:rPr lang="ru-RU" sz="2200" b="1" dirty="0" smtClean="0"/>
              <a:t>О ком речь?</a:t>
            </a:r>
            <a:endParaRPr lang="ru-RU" sz="22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146" y="5029199"/>
            <a:ext cx="3440073" cy="95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 любимом коне Суворова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2290" name="Picture 2" descr="https://ds05.infourok.ru/uploads/ex/0a62/000fae49-03f6885f/hello_html_11549d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83" y="1164455"/>
            <a:ext cx="3329036" cy="38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0" y="1476576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(2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300" b="1" dirty="0"/>
              <a:t>У Суворова был особенный способ сражаться: переходы он делал очень </a:t>
            </a:r>
            <a:r>
              <a:rPr lang="ru-RU" sz="2300" b="1" dirty="0" smtClean="0"/>
              <a:t>большие. Когда </a:t>
            </a:r>
            <a:r>
              <a:rPr lang="ru-RU" sz="2300" b="1" dirty="0"/>
              <a:t>неприятель думал, что русские ещё далеко, Суворов являлся перед </a:t>
            </a:r>
            <a:r>
              <a:rPr lang="ru-RU" sz="2300" b="1" dirty="0" smtClean="0"/>
              <a:t>ним и </a:t>
            </a:r>
            <a:r>
              <a:rPr lang="ru-RU" sz="2300" b="1" dirty="0"/>
              <a:t>приказывал </a:t>
            </a:r>
            <a:r>
              <a:rPr lang="ru-RU" sz="2300" b="1" dirty="0" smtClean="0"/>
              <a:t>нападать. В некоторых случаях </a:t>
            </a:r>
            <a:r>
              <a:rPr lang="ru-RU" sz="2300" b="1" dirty="0"/>
              <a:t>он говорил: «Голова хвоста не ждёт». </a:t>
            </a:r>
            <a:r>
              <a:rPr lang="ru-RU" sz="2300" b="1" dirty="0" smtClean="0"/>
              <a:t>О чем речь?</a:t>
            </a:r>
            <a:endParaRPr lang="ru-RU" sz="23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2439" y="4925962"/>
            <a:ext cx="3440073" cy="996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Когда не выжидал, </a:t>
            </a:r>
            <a:r>
              <a:rPr lang="ru-RU" sz="2400" b="1" i="1" dirty="0"/>
              <a:t>пока подойдёт всё его </a:t>
            </a:r>
            <a:r>
              <a:rPr lang="ru-RU" sz="2400" b="1" i="1" dirty="0" smtClean="0"/>
              <a:t>войско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6394" name="Picture 10" descr="https://novostipmr.com/sites/default/files/filefield_paths/chernichenko-ivan-7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32" y="1574934"/>
            <a:ext cx="3940331" cy="32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0" y="1476576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(3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000" b="1" dirty="0" smtClean="0"/>
              <a:t>Суворов стремился </a:t>
            </a:r>
            <a:r>
              <a:rPr lang="ru-RU" sz="2000" b="1" dirty="0"/>
              <a:t>пробудить в солдатах чувство </a:t>
            </a:r>
            <a:r>
              <a:rPr lang="ru-RU" sz="2000" b="1" dirty="0" smtClean="0"/>
              <a:t>любви к </a:t>
            </a:r>
            <a:r>
              <a:rPr lang="ru-RU" sz="2000" b="1" dirty="0"/>
              <a:t>Родине, приучить их к смелым, </a:t>
            </a:r>
            <a:r>
              <a:rPr lang="ru-RU" sz="2000" b="1" dirty="0" smtClean="0"/>
              <a:t>умелым </a:t>
            </a:r>
            <a:r>
              <a:rPr lang="ru-RU" sz="2000" b="1" dirty="0"/>
              <a:t>действиям в </a:t>
            </a:r>
            <a:r>
              <a:rPr lang="ru-RU" sz="2000" b="1" dirty="0" smtClean="0"/>
              <a:t>разнообразных </a:t>
            </a:r>
            <a:r>
              <a:rPr lang="ru-RU" sz="2000" b="1" dirty="0"/>
              <a:t>условиях боевой обстановки</a:t>
            </a:r>
            <a:r>
              <a:rPr lang="ru-RU" sz="2000" b="1" dirty="0" smtClean="0"/>
              <a:t>.</a:t>
            </a:r>
            <a:r>
              <a:rPr lang="ru-RU" sz="2000" b="1" dirty="0"/>
              <a:t> В её основе передовой системы воспитания и обучения войск Суворова  лежало убеждение, что </a:t>
            </a:r>
            <a:r>
              <a:rPr lang="ru-RU" sz="2000" b="1" dirty="0" smtClean="0"/>
              <a:t>именно это является </a:t>
            </a:r>
            <a:r>
              <a:rPr lang="ru-RU" sz="2000" b="1" dirty="0"/>
              <a:t>решающим фактором победы</a:t>
            </a:r>
            <a:r>
              <a:rPr lang="ru-RU" sz="2000" b="1" dirty="0" smtClean="0"/>
              <a:t>. </a:t>
            </a:r>
          </a:p>
          <a:p>
            <a:pPr algn="ctr"/>
            <a:r>
              <a:rPr lang="ru-RU" sz="2000" b="1" dirty="0" smtClean="0"/>
              <a:t>О чем или о ком речь?</a:t>
            </a:r>
            <a:endParaRPr lang="ru-RU" sz="2000" b="1" dirty="0"/>
          </a:p>
          <a:p>
            <a:endParaRPr lang="ru-RU" sz="2400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2439" y="4925962"/>
            <a:ext cx="3440073" cy="996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ЧЕЛОВЕК</a:t>
            </a:r>
            <a:r>
              <a:rPr lang="ru-RU" sz="2400" b="1" i="1" dirty="0" smtClean="0"/>
              <a:t> является фактором победы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7410" name="Picture 2" descr="https://ic.pics.livejournal.com/lira_29/73570100/11691/11691_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12" y="1664843"/>
            <a:ext cx="3886200" cy="30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0" y="1476576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(1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600" b="1" dirty="0" smtClean="0"/>
              <a:t>Суворов не проиграл ни одного сражения, </a:t>
            </a:r>
            <a:r>
              <a:rPr lang="ru-RU" sz="2600" b="1" dirty="0"/>
              <a:t>причем большинство из них были выиграны при численном превосходстве </a:t>
            </a:r>
            <a:r>
              <a:rPr lang="ru-RU" sz="2600" b="1" dirty="0" smtClean="0"/>
              <a:t>неприятеля. В 1796 году написал книгу-напутствие «Наука…..(что делать?)»</a:t>
            </a:r>
          </a:p>
          <a:p>
            <a:endParaRPr lang="ru-RU" sz="2400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146" y="4993270"/>
            <a:ext cx="3440073" cy="996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Наука побеждать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8434" name="Picture 2" descr="https://img.labirint.ru/rcimg/45fcf7aa7df086bd2c8cb41a2491a2f3/1920x1080/comments_pic/1533/2_fddefd8798ed22e07715f121963ef874_1439394146.jpg?14393941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72" y="818913"/>
            <a:ext cx="3366847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0" y="1476576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(1 балла)  </a:t>
            </a:r>
          </a:p>
          <a:p>
            <a:pPr algn="ctr"/>
            <a:endParaRPr lang="ru-RU" sz="1200" b="1" dirty="0" smtClean="0"/>
          </a:p>
          <a:p>
            <a:pPr algn="ctr" fontAlgn="base"/>
            <a:r>
              <a:rPr lang="ru-RU" sz="2800" b="1" dirty="0"/>
              <a:t>Австрийцы прозвали </a:t>
            </a:r>
            <a:r>
              <a:rPr lang="ru-RU" sz="2800" b="1" dirty="0" smtClean="0"/>
              <a:t>Суворова “Генерал </a:t>
            </a:r>
            <a:r>
              <a:rPr lang="ru-RU" sz="2800" b="1" dirty="0"/>
              <a:t>Вперёд</a:t>
            </a:r>
            <a:r>
              <a:rPr lang="ru-RU" sz="2800" b="1" dirty="0" smtClean="0"/>
              <a:t>”. Как вы думаете, почему? </a:t>
            </a:r>
            <a:endParaRPr lang="ru-RU" sz="26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09679" y="4380613"/>
            <a:ext cx="3440073" cy="1609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Намекали на </a:t>
            </a:r>
            <a:r>
              <a:rPr lang="ru-RU" sz="2200" b="1" i="1" dirty="0"/>
              <a:t>всегда успешную тактику </a:t>
            </a:r>
            <a:r>
              <a:rPr lang="ru-RU" sz="2200" b="1" i="1" dirty="0" smtClean="0"/>
              <a:t> стремительного натиска</a:t>
            </a:r>
            <a:endParaRPr lang="ru-RU" sz="22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3076" name="Picture 4" descr="Главные победы генералиссимуса Суворова. Битва при Треббии.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15" y="1587014"/>
            <a:ext cx="3886200" cy="27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0" y="1476576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(2 балла)  </a:t>
            </a:r>
          </a:p>
          <a:p>
            <a:pPr algn="ctr"/>
            <a:endParaRPr lang="ru-RU" sz="1200" b="1" dirty="0" smtClean="0"/>
          </a:p>
          <a:p>
            <a:pPr algn="ctr" fontAlgn="base"/>
            <a:r>
              <a:rPr lang="ru-RU" sz="2600" b="1" dirty="0" smtClean="0"/>
              <a:t>Суворов изобрёл </a:t>
            </a:r>
            <a:r>
              <a:rPr lang="ru-RU" sz="2600" b="1" dirty="0"/>
              <a:t>множество приёмов партизанской войны, которые позднее, во время Отечественной войны 1812 года, были усовершенствованы </a:t>
            </a:r>
            <a:r>
              <a:rPr lang="ru-RU" sz="2600" b="1" dirty="0" smtClean="0"/>
              <a:t>знаменитым </a:t>
            </a:r>
            <a:r>
              <a:rPr lang="ru-RU" sz="2600" b="1" dirty="0"/>
              <a:t>поэтом и лихим гусаром</a:t>
            </a:r>
            <a:r>
              <a:rPr lang="ru-RU" sz="2600" b="1" dirty="0" smtClean="0"/>
              <a:t>. Вспомните его имя</a:t>
            </a:r>
            <a:endParaRPr lang="ru-RU" sz="2600" b="1" dirty="0"/>
          </a:p>
          <a:p>
            <a:pPr algn="ctr"/>
            <a:endParaRPr lang="ru-RU" sz="2400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146" y="4993270"/>
            <a:ext cx="3440073" cy="996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Денис Давыдов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026" name="Picture 2" descr="https://i.pinimg.com/originals/f6/70/fd/f670fd3b1d6023dc35474f9e5d406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91" y="808588"/>
            <a:ext cx="3806181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0" y="1476576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(2 балла)  </a:t>
            </a:r>
          </a:p>
          <a:p>
            <a:pPr algn="ctr"/>
            <a:endParaRPr lang="ru-RU" sz="1200" b="1" dirty="0" smtClean="0"/>
          </a:p>
          <a:p>
            <a:pPr algn="ctr" fontAlgn="base"/>
            <a:r>
              <a:rPr lang="ru-RU" sz="2600" b="1" dirty="0"/>
              <a:t>Год </a:t>
            </a:r>
            <a:r>
              <a:rPr lang="ru-RU" sz="2600" b="1" dirty="0" smtClean="0"/>
              <a:t>рождения Александра Васильевича </a:t>
            </a:r>
            <a:r>
              <a:rPr lang="ru-RU" sz="2600" b="1" dirty="0"/>
              <a:t>до сих пор не установлен достоверно. Это либо 1729, либо 1730. Место его появления на свет тоже неизвестно, но, скорее всего, это Москва</a:t>
            </a:r>
            <a:r>
              <a:rPr lang="ru-RU" sz="2600" b="1" dirty="0" smtClean="0"/>
              <a:t>. А где же он похоронен?</a:t>
            </a:r>
            <a:endParaRPr lang="ru-RU" sz="26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146" y="4993270"/>
            <a:ext cx="3440073" cy="996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В Санкт-Петербурге, в Александро-Невской лавре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050" name="Picture 2" descr="Могила Сувор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86" y="719839"/>
            <a:ext cx="3198233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 ВАСИЛЬЕВИЧ СУВОРОВ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Князь Италийский, граф Российской империи Суворов-Рымникский, князь и королевский родственник Сардинского королевства, граф Римской империи, генералиссимус российских сухопутных и морских сил, генерал-фельдмаршал австрийских и сардинских войск - Суворов был удостоен всех российских орденов своего времени, </a:t>
            </a:r>
            <a:r>
              <a:rPr lang="ru-RU" dirty="0" err="1"/>
              <a:t>вручавшихся</a:t>
            </a:r>
            <a:r>
              <a:rPr lang="ru-RU" dirty="0"/>
              <a:t> мужчинам, а также многих иностранных военных орденов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3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0" y="1476576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(1 балла)  </a:t>
            </a:r>
          </a:p>
          <a:p>
            <a:pPr algn="ctr"/>
            <a:endParaRPr lang="ru-RU" sz="1200" b="1" dirty="0" smtClean="0"/>
          </a:p>
          <a:p>
            <a:pPr algn="ctr" fontAlgn="base"/>
            <a:r>
              <a:rPr lang="ru-RU" sz="2400" b="1" dirty="0"/>
              <a:t>Всю жизнь Суворов оставался убеждённым аскетом. Он не обращал внимания на такие мелочи, как голод и </a:t>
            </a:r>
            <a:r>
              <a:rPr lang="ru-RU" sz="2400" b="1" dirty="0" smtClean="0"/>
              <a:t>холод. </a:t>
            </a:r>
            <a:r>
              <a:rPr lang="ru-RU" sz="2400" b="1" dirty="0"/>
              <a:t>На протяжении всей жизни </a:t>
            </a:r>
            <a:r>
              <a:rPr lang="ru-RU" sz="2400" b="1" dirty="0" smtClean="0"/>
              <a:t>он </a:t>
            </a:r>
            <a:r>
              <a:rPr lang="ru-RU" sz="2400" b="1" dirty="0"/>
              <a:t>вставал за два часа до рассвета, и начинал своё утро с </a:t>
            </a:r>
            <a:r>
              <a:rPr lang="ru-RU" sz="2400" b="1" dirty="0" smtClean="0"/>
              <a:t>зарядки, пробежки (есть мнение) и … Что еще делал?</a:t>
            </a:r>
            <a:endParaRPr lang="ru-RU" sz="24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09679" y="4380613"/>
            <a:ext cx="3440073" cy="1609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/>
              <a:t>Обливался холодной водой</a:t>
            </a:r>
            <a:endParaRPr lang="ru-RU" sz="30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4098" name="Picture 2" descr="https://sun9-19.userapi.com/impg/2f9GiKHI3DLLlNOWXPmlN_7KE0QDK9KFhSgV-w/HlKYm2muAXw.jpg?size=1200x790&amp;quality=96&amp;sign=d3d3b5ea7f92f03837eb6e97d88b1970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12" y="1620222"/>
            <a:ext cx="3663440" cy="24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04.fotocdn.net/s126/58b874bd1feb60c5/public_pin_l/28597548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5" y="709205"/>
            <a:ext cx="7196446" cy="539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top10a.ru/interesnye-fakty-o-suvorove.html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znanio.ru/media/interaktivnaya_viktorina_aleksandr_suvorov_dlya_srednih_i_starshih_klassov-349232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4"/>
              </a:rPr>
              <a:t>https://interesnyefakty.org/polkovodets-suvorov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https://faktrus.ru/50-%D1%84%D0%B0%D0%BA%D1%82%D0%BE%D0%B2-%D0%BE-%D1%81%D1%83%D0%B2%D0%BE%D1%80%D0%BE%D0%B2%D0%B5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6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" action="ppaction://noaction"/>
          </p:cNvPr>
          <p:cNvSpPr/>
          <p:nvPr/>
        </p:nvSpPr>
        <p:spPr>
          <a:xfrm>
            <a:off x="4357686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4357686" y="51435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7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662157" y="457200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1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2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3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8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6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3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  <a:solidFill>
            <a:schemeClr val="bg2">
              <a:lumMod val="75000"/>
            </a:schemeClr>
          </a:solidFill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grpFill/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рямоугольник с одним скругленным углом 102"/>
          <p:cNvSpPr/>
          <p:nvPr/>
        </p:nvSpPr>
        <p:spPr>
          <a:xfrm>
            <a:off x="557808" y="5883708"/>
            <a:ext cx="8028384" cy="923330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Щелкайте по барабану. Меняющийся цвет означает выпавшее задание. Переход к заданию по гиперссылке (кликнуть на круг).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Следующий ход – снова щелчком по барабану.</a:t>
            </a:r>
            <a:endParaRPr lang="ru-RU" b="1" dirty="0"/>
          </a:p>
        </p:txBody>
      </p:sp>
      <p:sp>
        <p:nvSpPr>
          <p:cNvPr id="2" name="Прямоугольник 1">
            <a:hlinkClick r:id="rId14" action="ppaction://hlinksldjump"/>
          </p:cNvPr>
          <p:cNvSpPr/>
          <p:nvPr/>
        </p:nvSpPr>
        <p:spPr>
          <a:xfrm>
            <a:off x="7846829" y="0"/>
            <a:ext cx="1297172" cy="616688"/>
          </a:xfrm>
          <a:prstGeom prst="rect">
            <a:avLst/>
          </a:prstGeom>
          <a:gradFill flip="none" rotWithShape="1">
            <a:gsLst>
              <a:gs pos="0">
                <a:srgbClr val="CBA166">
                  <a:shade val="30000"/>
                  <a:satMod val="115000"/>
                </a:srgbClr>
              </a:gs>
              <a:gs pos="50000">
                <a:srgbClr val="CBA166">
                  <a:shade val="67500"/>
                  <a:satMod val="115000"/>
                </a:srgbClr>
              </a:gs>
              <a:gs pos="100000">
                <a:srgbClr val="CBA16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2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 smtClean="0">
                <a:solidFill>
                  <a:srgbClr val="FF0000"/>
                </a:solidFill>
              </a:rPr>
              <a:t>ВОПРОС</a:t>
            </a:r>
          </a:p>
          <a:p>
            <a:pPr algn="ctr"/>
            <a:r>
              <a:rPr lang="ru-RU" sz="4200" b="1" i="1" dirty="0" smtClean="0">
                <a:solidFill>
                  <a:srgbClr val="FF0000"/>
                </a:solidFill>
              </a:rPr>
              <a:t> </a:t>
            </a:r>
            <a:r>
              <a:rPr lang="ru-RU" sz="4200" b="1" i="1" dirty="0">
                <a:solidFill>
                  <a:srgbClr val="FF0000"/>
                </a:solidFill>
              </a:rPr>
              <a:t>(1 балл)</a:t>
            </a:r>
          </a:p>
          <a:p>
            <a:pPr algn="ctr"/>
            <a:endParaRPr lang="ru-RU" sz="1200" b="1" dirty="0"/>
          </a:p>
          <a:p>
            <a:pPr algn="ctr"/>
            <a:r>
              <a:rPr lang="ru-RU" sz="4200" b="1" dirty="0"/>
              <a:t>В честь кого был назван Александр Васильевич Суворов?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5122" name="Picture 2" descr="https://interesnyefakty.org/wp-content/uploads/aleksandr-nevskij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14" y="835571"/>
            <a:ext cx="353767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03712" y="5126007"/>
            <a:ext cx="3440073" cy="789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 честь Александра Невского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 smtClean="0">
                <a:solidFill>
                  <a:srgbClr val="FF0000"/>
                </a:solidFill>
              </a:rPr>
              <a:t>ВОПРОС</a:t>
            </a:r>
          </a:p>
          <a:p>
            <a:pPr algn="ctr"/>
            <a:r>
              <a:rPr lang="ru-RU" sz="4200" b="1" i="1" dirty="0" smtClean="0">
                <a:solidFill>
                  <a:srgbClr val="FF0000"/>
                </a:solidFill>
              </a:rPr>
              <a:t> (2 балла)</a:t>
            </a:r>
            <a:endParaRPr lang="ru-RU" sz="4200" b="1" i="1" dirty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/>
              <a:t>Что </a:t>
            </a:r>
            <a:r>
              <a:rPr lang="ru-RU" sz="4400" b="1" dirty="0"/>
              <a:t>ел полковой командир Суворов каждый день?</a:t>
            </a:r>
            <a:endParaRPr lang="ru-RU" sz="42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03711" y="4388590"/>
            <a:ext cx="3440073" cy="789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Щи и кашу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www.koolinar.ru/all_image/ckeditor/29/29822/014__cont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75" y="1624180"/>
            <a:ext cx="3886200" cy="27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(2 балла)  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/>
              <a:t>Кто говорил Саше слова русской пословицы – смиренье – молодцу ожерелье?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interesnyefakty.org/wp-content/uploads/Varvara-Ivanovna-zhena-Suvoro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95" y="822735"/>
            <a:ext cx="33555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03712" y="5126007"/>
            <a:ext cx="3440073" cy="789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Мама Суворова – Авдотья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Феодосьевна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(3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3600" b="1" dirty="0" smtClean="0"/>
              <a:t>По буквам назовите </a:t>
            </a:r>
            <a:r>
              <a:rPr lang="ru-RU" sz="3600" b="1" dirty="0"/>
              <a:t>заповеди для военных из книги А. В. </a:t>
            </a:r>
            <a:r>
              <a:rPr lang="ru-RU" sz="3600" b="1" dirty="0" smtClean="0"/>
              <a:t>Суворова: </a:t>
            </a:r>
          </a:p>
          <a:p>
            <a:pPr algn="ctr"/>
            <a:r>
              <a:rPr lang="ru-RU" sz="3600" b="1" dirty="0" smtClean="0"/>
              <a:t>З, П, Ч, О, Б, С, Х</a:t>
            </a:r>
            <a:r>
              <a:rPr lang="ru-RU" sz="3600" b="1" dirty="0"/>
              <a:t> 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1982" y="1373483"/>
            <a:ext cx="3738843" cy="4514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500" b="1" i="1" dirty="0" smtClean="0">
                <a:solidFill>
                  <a:srgbClr val="FF0000"/>
                </a:solidFill>
              </a:rPr>
              <a:t>	З</a:t>
            </a:r>
            <a:r>
              <a:rPr lang="ru-RU" sz="3500" b="1" i="1" dirty="0" smtClean="0"/>
              <a:t>доровье</a:t>
            </a: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	П</a:t>
            </a:r>
            <a:r>
              <a:rPr lang="ru-RU" sz="3500" b="1" i="1" dirty="0" smtClean="0"/>
              <a:t>орядок</a:t>
            </a:r>
          </a:p>
          <a:p>
            <a:r>
              <a:rPr lang="ru-RU" sz="3500" b="1" i="1" dirty="0" smtClean="0"/>
              <a:t>	 </a:t>
            </a:r>
            <a:r>
              <a:rPr lang="ru-RU" sz="3500" b="1" i="1" dirty="0" smtClean="0">
                <a:solidFill>
                  <a:srgbClr val="FF0000"/>
                </a:solidFill>
              </a:rPr>
              <a:t>Ч</a:t>
            </a:r>
            <a:r>
              <a:rPr lang="ru-RU" sz="3500" b="1" i="1" dirty="0" smtClean="0"/>
              <a:t>истота </a:t>
            </a: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	О</a:t>
            </a:r>
            <a:r>
              <a:rPr lang="ru-RU" sz="3500" b="1" i="1" dirty="0" smtClean="0"/>
              <a:t>прятность</a:t>
            </a:r>
            <a:r>
              <a:rPr lang="ru-RU" sz="3500" b="1" i="1" dirty="0" smtClean="0">
                <a:solidFill>
                  <a:srgbClr val="FF0000"/>
                </a:solidFill>
              </a:rPr>
              <a:t>	Б</a:t>
            </a:r>
            <a:r>
              <a:rPr lang="ru-RU" sz="3500" b="1" i="1" dirty="0" smtClean="0"/>
              <a:t>одрость</a:t>
            </a: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	С</a:t>
            </a:r>
            <a:r>
              <a:rPr lang="ru-RU" sz="3500" b="1" i="1" dirty="0" smtClean="0"/>
              <a:t>мелость </a:t>
            </a: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	Х</a:t>
            </a:r>
            <a:r>
              <a:rPr lang="ru-RU" sz="3500" b="1" i="1" dirty="0" smtClean="0"/>
              <a:t>рабрость</a:t>
            </a:r>
            <a:endParaRPr lang="ru-RU" sz="35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(3 балла)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400" b="1" dirty="0"/>
              <a:t>Прознав, что Суворов всегда легко одевается, Екатерина II подарила ему роскошную шубу</a:t>
            </a:r>
            <a:r>
              <a:rPr lang="ru-RU" sz="2400" b="1" dirty="0" smtClean="0"/>
              <a:t>. Но ему было </a:t>
            </a:r>
            <a:r>
              <a:rPr lang="ru-RU" sz="2400" b="1" dirty="0"/>
              <a:t>непривычно в тяжелом одеянии, но ослушаться </a:t>
            </a:r>
            <a:r>
              <a:rPr lang="ru-RU" sz="2400" b="1" dirty="0" smtClean="0"/>
              <a:t>не </a:t>
            </a:r>
            <a:r>
              <a:rPr lang="ru-RU" sz="2400" b="1" dirty="0"/>
              <a:t>мог, поэтому при езде верхом носил шубу с </a:t>
            </a:r>
            <a:r>
              <a:rPr lang="ru-RU" sz="2400" b="1" dirty="0" smtClean="0"/>
              <a:t>собой. Каким образом?</a:t>
            </a:r>
            <a:endParaRPr lang="ru-RU" sz="24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5146" y="5126007"/>
            <a:ext cx="3440073" cy="789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Держал ее на коленях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7170" name="Picture 2" descr="https://infocentereurope.ru/wp-content/uploads/2018/12/Opisanie_kartiny_vasiliya_surikova_-perehod_suvorova_cherez_alpy-_1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2664" y="989464"/>
            <a:ext cx="3485037" cy="41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5/1620071461_55-phonoteka_org-p-znaki-voprosa-fon-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1491325"/>
            <a:ext cx="3449386" cy="344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161" y="571480"/>
            <a:ext cx="35101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ВОПРОС   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(1 балл) 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800" b="1" dirty="0" smtClean="0"/>
              <a:t>Друг семьи и прадед Александра Пушкина Ганнибал во время игры Саши заметил, что он неплохо разбирается в тактике ведения боя. О каких игрушках речь?</a:t>
            </a:r>
            <a:endParaRPr lang="ru-RU" sz="28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Вернуться к барабану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43133" y="4336028"/>
            <a:ext cx="3440073" cy="789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 солдатиках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7200" y="0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 появляется при щелчке на знак вопроса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0242" name="Picture 2" descr="https://get.pxhere.com/photo/person-people-antique-old-military-soldier-army-child-toy-fight-war-battle-children-toys-weapons-action-figure-soldiers-figures-historically-world-war-troop-infantry-armed-military-officer-rifles-765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69" y="1599752"/>
            <a:ext cx="3886200" cy="25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1026</Words>
  <Application>Microsoft Office PowerPoint</Application>
  <PresentationFormat>Экран (4:3)</PresentationFormat>
  <Paragraphs>177</Paragraphs>
  <Slides>22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Batang</vt:lpstr>
      <vt:lpstr>Arial</vt:lpstr>
      <vt:lpstr>Calibri</vt:lpstr>
      <vt:lpstr>Monotype Corsiva</vt:lpstr>
      <vt:lpstr>Тема Office</vt:lpstr>
      <vt:lpstr>СЛУШАЙ,  СПРАШИВАЙ,  ПРЕДПОЛАГАЙ</vt:lpstr>
      <vt:lpstr>АЛЕКСАНДР  ВАСИЛЬЕВИЧ СУВОРОВ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Бухгалтер</dc:creator>
  <cp:lastModifiedBy>Бухгалтер</cp:lastModifiedBy>
  <cp:revision>50</cp:revision>
  <dcterms:created xsi:type="dcterms:W3CDTF">2020-09-25T11:05:42Z</dcterms:created>
  <dcterms:modified xsi:type="dcterms:W3CDTF">2021-11-19T13:07:46Z</dcterms:modified>
</cp:coreProperties>
</file>