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7" r:id="rId3"/>
    <p:sldId id="276" r:id="rId4"/>
    <p:sldId id="280" r:id="rId5"/>
    <p:sldId id="257" r:id="rId6"/>
    <p:sldId id="281" r:id="rId7"/>
    <p:sldId id="282" r:id="rId8"/>
    <p:sldId id="283" r:id="rId9"/>
    <p:sldId id="285" r:id="rId10"/>
    <p:sldId id="286" r:id="rId11"/>
    <p:sldId id="272" r:id="rId12"/>
    <p:sldId id="275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D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427" autoAdjust="0"/>
  </p:normalViewPr>
  <p:slideViewPr>
    <p:cSldViewPr>
      <p:cViewPr varScale="1">
        <p:scale>
          <a:sx n="88" d="100"/>
          <a:sy n="88" d="100"/>
        </p:scale>
        <p:origin x="6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63600-9E43-47A1-A60C-54DDABF7615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5DFD3-1C07-437A-B078-0911BF458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004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BAEA6-6669-4734-9E66-42C51D12068E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C855F-6CFF-43A4-A001-CA51281DD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898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Народные промыслы. Что это? Сделать предположения. Если не удается – показать картинки (по щелчку) и снова задать вопрос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C855F-6CFF-43A4-A001-CA51281DDD6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510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Посмотрите на полотенца. Давайте предположим, какое из них</a:t>
            </a:r>
            <a:r>
              <a:rPr lang="ru-RU" baseline="0" dirty="0" smtClean="0"/>
              <a:t> «старше», «младше» или они «ровесники»?</a:t>
            </a:r>
          </a:p>
          <a:p>
            <a:r>
              <a:rPr lang="ru-RU" baseline="0" dirty="0" smtClean="0"/>
              <a:t>Вспомните, как называется кружевная кайма внизу полотенец</a:t>
            </a:r>
            <a:endParaRPr lang="ru-RU" dirty="0" smtClean="0"/>
          </a:p>
          <a:p>
            <a:r>
              <a:rPr lang="ru-RU" dirty="0" smtClean="0"/>
              <a:t>Приглашаю в путешествие по Русскому музею.</a:t>
            </a:r>
            <a:r>
              <a:rPr lang="ru-RU" baseline="0" dirty="0" smtClean="0"/>
              <a:t> «Народные промыслы»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C855F-6CFF-43A4-A001-CA51281DDD6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735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C855F-6CFF-43A4-A001-CA51281DDD6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385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C855F-6CFF-43A4-A001-CA51281DDD6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831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Давайте совершим путешествие во времени путешествие во времени и увидим, как это было. Но сначала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попробуем ответить на несколько вопросов.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Ответы –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трикотаж и пряжу трудно сохранить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дерева и кости. Вязали не только спицами и крючками, но даже одной иглой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Пряжа - нить, полученная путем прядения, т.е. скручивания</a:t>
            </a:r>
            <a:endParaRPr lang="ru-RU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+mj-lt"/>
              <a:buNone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+mj-lt"/>
              <a:buNone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Пальчиковая гимнастика с речитативом –»Нитку-нитку мы мотаем, на крючок ее цепляем. Свяжем мы рубашку Мишке, свяжем мы ему штанишки»</a:t>
            </a:r>
          </a:p>
          <a:p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C855F-6CFF-43A4-A001-CA51281DDD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663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Итак! Запускаем машину времени! Считаем все вместе - 1-2-3 – старт!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C855F-6CFF-43A4-A001-CA51281DDD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154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древний Рим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Отпечаток чулка обнаружен в застывшей лаве вулкана в г. Помпеи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Древний Египет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одной египетской пирамиде найдено изображение женщины, надевающей носки, в другой - изображение четырёх женских фигур в вязаных жакетах. </a:t>
            </a:r>
            <a:r>
              <a:rPr lang="ru-RU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Древняя Греция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 Древней Греции есть целая легенда о вязании. Но ее расскажу вам в следующий раз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C855F-6CFF-43A4-A001-CA51281DDD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994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на картинке </a:t>
            </a:r>
            <a:r>
              <a:rPr lang="ru-RU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(появляется по щелчку)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изображен,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видимо, прядильщик. Кто такой прядильщик? А это – носок, который нашли в одной из гробниц Древнего Египта.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третьем рисунке  интересный по форме носочек. Почему он такой странный? (ответ – у него выделен палец для того, чтобы можно было надевать в сандалии)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здесь мы видим еще вязаный кувшинчик. Как вы думаете, для чего его могли использовать? (предположения). Это «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пенсовый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кувшинчик – для монет. То есть использовался как кошелек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C855F-6CFF-43A4-A001-CA51281DDD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73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C855F-6CFF-43A4-A001-CA51281DDD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312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Святая</a:t>
            </a:r>
            <a:r>
              <a:rPr lang="ru-RU" baseline="0" dirty="0" smtClean="0"/>
              <a:t> Д</a:t>
            </a:r>
            <a:r>
              <a:rPr lang="ru-RU" dirty="0" smtClean="0"/>
              <a:t>ева</a:t>
            </a:r>
            <a:r>
              <a:rPr lang="ru-RU" baseline="0" dirty="0" smtClean="0"/>
              <a:t> Мария тоже вязала.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 вот икона Святых Веры, Надежды и Любви, где они прядут и вяжут носки.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C855F-6CFF-43A4-A001-CA51281DDD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219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Носок</a:t>
            </a:r>
            <a:r>
              <a:rPr lang="ru-RU" baseline="0" dirty="0" smtClean="0"/>
              <a:t> с башмаком.  Находке около 1000 лет!!! Находится сейчас в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Рязанском историко-архитектурном заповеднике.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Носок справа «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помоложе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»- ему около 500 лет.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C855F-6CFF-43A4-A001-CA51281DDD6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114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Захожье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центр кружевоплетения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Киришском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районе Ленинградской области — стало известно лишь в 1930-е гг. благодаря научным экспедициям Русского музея и работам его сотрудника К. А. 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Большевой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Захожское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кружево создавалось для украшения дома, излюбленный круг предметов составляли накидки на кровать, салфетки, подзоры и концы полотенец.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Вопросы – кто знает Кириши в Ленинградской области, что такое «подзор», что такое «конница», «кавалерия»</a:t>
            </a:r>
          </a:p>
          <a:p>
            <a:r>
              <a:rPr lang="ru-RU" dirty="0" smtClean="0"/>
              <a:t>Игра по мотивам «Конница»: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"Раз, два, три, четыре, пять, шесть, семь, восемь!" Топают ногами.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"Трах-трах-пулемет!" Сжатыми кулаками изображают стрельбу.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"Выше-выше самолет!" Подбрасывают ладонями к верху невидимый шар.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"Бум, артиллерия!" Хлопают в ладоши.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"Несется кавалерия! Ура!" Размахивают воображаемой шашкой.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C855F-6CFF-43A4-A001-CA51281DDD6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662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BE70-A518-453A-A912-F6F8E85C29CF}" type="datetime1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FCCB-7AB7-443A-9077-3495BBEB2E3A}" type="datetime1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539C-AAC7-4E58-A3A2-545C5CE855A3}" type="datetime1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8CF5-B3A1-427B-8E92-EF7A6256CA47}" type="datetime1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8068-D50E-4376-AA21-434BE137D4E0}" type="datetime1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F601-9F0F-41E6-ADB6-9F02C8C194F1}" type="datetime1">
              <a:rPr lang="ru-RU" smtClean="0"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7F6F-20B7-453D-B360-59B635B3AD22}" type="datetime1">
              <a:rPr lang="ru-RU" smtClean="0"/>
              <a:t>22.11.2021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9B79-D568-480B-90A8-173806BBFB94}" type="datetime1">
              <a:rPr lang="ru-RU" smtClean="0"/>
              <a:t>22.11.2021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64596-26A9-4D74-946E-348E2743C20F}" type="datetime1">
              <a:rPr lang="ru-RU" smtClean="0"/>
              <a:t>22.11.2021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0FFF-9130-43A2-91C3-48CF5589FEB7}" type="datetime1">
              <a:rPr lang="ru-RU" smtClean="0"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EEBF-C898-42A1-90C2-D8BDD487CAB1}" type="datetime1">
              <a:rPr lang="ru-RU" smtClean="0"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uroki-shkola.ru/wp-content/uploads/2012/10/fon_ppt.jpg"/>
          <p:cNvPicPr>
            <a:picLocks noChangeAspect="1" noChangeArrowheads="1"/>
          </p:cNvPicPr>
          <p:nvPr userDrawn="1"/>
        </p:nvPicPr>
        <p:blipFill>
          <a:blip r:embed="rId13" cstate="print"/>
          <a:srcRect t="5490" r="364" b="6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E925A-3F22-4F7F-836C-57E60C21028D}" type="datetime1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rusmuseumvrm.ru/data/collections/folk_art/v_7345/index.php" TargetMode="External"/><Relationship Id="rId3" Type="http://schemas.openxmlformats.org/officeDocument/2006/relationships/hyperlink" Target="https://sam.mirtesen.ru/blog/43571351200/Rukodelie-iz-glubinyi-vekov-skolko-let-vyazanomu-nosku-i-chto-vy?amp" TargetMode="External"/><Relationship Id="rId7" Type="http://schemas.openxmlformats.org/officeDocument/2006/relationships/hyperlink" Target="https://rusmuseum.ru/collections/folk-art/artworks/polotentse/#rmPhoto/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smuseumvrm.ru/data/collections/folk_art/k_1078/index.php" TargetMode="External"/><Relationship Id="rId5" Type="http://schemas.openxmlformats.org/officeDocument/2006/relationships/hyperlink" Target="http://pikoclub.ru/stati/istoriya-razvitiya-vyazaniya-kryuchkom-i-spitsami-v-rossii/" TargetMode="External"/><Relationship Id="rId4" Type="http://schemas.openxmlformats.org/officeDocument/2006/relationships/hyperlink" Target="https://www.livemaster.ru/topic/148029-istoriya-vyazaniya-arheologicheskie-nahodki-i-istoricheskie-danny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smuseumvrm.ru/reference/classifier/author/zvezdina_ed/index.ph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-146422"/>
            <a:ext cx="9361040" cy="2808312"/>
          </a:xfrm>
        </p:spPr>
        <p:txBody>
          <a:bodyPr>
            <a:noAutofit/>
          </a:bodyPr>
          <a:lstStyle/>
          <a:p>
            <a:r>
              <a:rPr lang="ru-RU" sz="5000" b="1" spc="200" dirty="0" smtClean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8ADA3A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onstantia" pitchFamily="18" charset="0"/>
              </a:rPr>
              <a:t>НАРОДНЫЕ ПРОМЫСЛЫ</a:t>
            </a:r>
            <a:endParaRPr lang="ru-RU" sz="5000" b="1" spc="200" dirty="0">
              <a:ln w="19050">
                <a:solidFill>
                  <a:schemeClr val="tx2">
                    <a:lumMod val="50000"/>
                  </a:schemeClr>
                </a:solidFill>
              </a:ln>
              <a:solidFill>
                <a:srgbClr val="8ADA3A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6" name="Picture 2" descr="16 самых красивых видов народного искусства России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82"/>
          <a:stretch/>
        </p:blipFill>
        <p:spPr bwMode="auto">
          <a:xfrm>
            <a:off x="6228184" y="1706951"/>
            <a:ext cx="2352327" cy="234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16 самых красивых видов народного искусства России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1700" y="1654178"/>
            <a:ext cx="2458212" cy="2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16 самых красивых видов народного искусства России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785102"/>
            <a:ext cx="2918453" cy="21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Вятское кружево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9598" y="4176105"/>
            <a:ext cx="3089498" cy="20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Поднос с жостовской росписью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59"/>
          <a:stretch/>
        </p:blipFill>
        <p:spPr bwMode="auto">
          <a:xfrm>
            <a:off x="107503" y="4070956"/>
            <a:ext cx="2918453" cy="228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Федоскинская миниатюра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7485" y="3973942"/>
            <a:ext cx="1774155" cy="257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992769"/>
            <a:ext cx="4248472" cy="639762"/>
          </a:xfrm>
        </p:spPr>
        <p:txBody>
          <a:bodyPr>
            <a:noAutofit/>
          </a:bodyPr>
          <a:lstStyle/>
          <a:p>
            <a:pPr algn="ctr" fontAlgn="base"/>
            <a:r>
              <a:rPr lang="ru-RU" sz="2600" dirty="0" smtClean="0"/>
              <a:t>Полотенце. </a:t>
            </a:r>
          </a:p>
          <a:p>
            <a:pPr algn="ctr" fontAlgn="base"/>
            <a:r>
              <a:rPr lang="ru-RU" sz="2600" dirty="0" err="1" smtClean="0"/>
              <a:t>Олонецкая</a:t>
            </a:r>
            <a:r>
              <a:rPr lang="ru-RU" sz="2600" dirty="0" smtClean="0"/>
              <a:t> </a:t>
            </a:r>
            <a:r>
              <a:rPr lang="ru-RU" sz="2600" dirty="0"/>
              <a:t>губерния 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616" y="1737100"/>
            <a:ext cx="2088232" cy="4337097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90934" y="1083625"/>
            <a:ext cx="4374973" cy="639762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/>
              <a:t>Полотенце.</a:t>
            </a:r>
          </a:p>
          <a:p>
            <a:pPr algn="ctr"/>
            <a:r>
              <a:rPr lang="ru-RU" sz="2600" dirty="0" smtClean="0"/>
              <a:t> Ярославская </a:t>
            </a:r>
            <a:r>
              <a:rPr lang="ru-RU" sz="2600" dirty="0"/>
              <a:t>губерния.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0242" name="Picture 2" descr="https://rusmuseumvrm.ru/data/collections/folk_art/v_7345/2429_mainfoto_0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8642" y="1723713"/>
            <a:ext cx="3559558" cy="444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73698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НАРОДНЫЕ ПРОМЫСЛЫ В РУССКОМ МУЗЕЕ – вышивка, ткачество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029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625136" cy="504056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ИСТОЧНИКИ ИНФОРМАЦИИ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071510"/>
            <a:ext cx="9036496" cy="5472608"/>
          </a:xfrm>
        </p:spPr>
        <p:txBody>
          <a:bodyPr>
            <a:noAutofit/>
          </a:bodyPr>
          <a:lstStyle/>
          <a:p>
            <a:r>
              <a:rPr lang="en-US" sz="2600" dirty="0">
                <a:hlinkClick r:id="rId3"/>
              </a:rPr>
              <a:t>https://</a:t>
            </a:r>
            <a:r>
              <a:rPr lang="en-US" sz="2600" dirty="0" smtClean="0">
                <a:hlinkClick r:id="rId3"/>
              </a:rPr>
              <a:t>sam.mirtesen.ru/blog/43571351200/Rukodelie-iz-glubinyi-vekov-skolko-let-vyazanomu-nosku-i-chto-vy?amp</a:t>
            </a:r>
            <a:endParaRPr lang="ru-RU" sz="2600" dirty="0" smtClean="0"/>
          </a:p>
          <a:p>
            <a:r>
              <a:rPr lang="en-US" sz="2600" dirty="0">
                <a:hlinkClick r:id="rId4"/>
              </a:rPr>
              <a:t>https://</a:t>
            </a:r>
            <a:r>
              <a:rPr lang="en-US" sz="2600" dirty="0" smtClean="0">
                <a:hlinkClick r:id="rId4"/>
              </a:rPr>
              <a:t>www.livemaster.ru/topic/148029-istoriya-vyazaniya-arheologicheskie-nahodki-i-istoricheskie-dannye</a:t>
            </a:r>
            <a:endParaRPr lang="ru-RU" sz="2600" dirty="0" smtClean="0"/>
          </a:p>
          <a:p>
            <a:r>
              <a:rPr lang="en-US" sz="2600" dirty="0">
                <a:hlinkClick r:id="rId5"/>
              </a:rPr>
              <a:t>http://pikoclub.ru/stati/istoriya-razvitiya-vyazaniya-kryuchkom-i-spitsami-v-rossii</a:t>
            </a:r>
            <a:r>
              <a:rPr lang="en-US" sz="2600" dirty="0" smtClean="0">
                <a:hlinkClick r:id="rId5"/>
              </a:rPr>
              <a:t>/</a:t>
            </a:r>
            <a:endParaRPr lang="ru-RU" sz="2600" dirty="0" smtClean="0"/>
          </a:p>
          <a:p>
            <a:r>
              <a:rPr lang="en-US" sz="2600" dirty="0">
                <a:hlinkClick r:id="rId6"/>
              </a:rPr>
              <a:t>https://</a:t>
            </a:r>
            <a:r>
              <a:rPr lang="en-US" sz="2600" dirty="0" smtClean="0">
                <a:hlinkClick r:id="rId6"/>
              </a:rPr>
              <a:t>rusmuseumvrm.ru/data/collections/folk_art/k_1078/index.php</a:t>
            </a:r>
            <a:endParaRPr lang="ru-RU" sz="2600" dirty="0" smtClean="0"/>
          </a:p>
          <a:p>
            <a:r>
              <a:rPr lang="en-US" sz="2600" dirty="0">
                <a:hlinkClick r:id="rId7"/>
              </a:rPr>
              <a:t>https://rusmuseum.ru/collections/folk-art/artworks/polotentse/#rmPhoto/0</a:t>
            </a:r>
            <a:r>
              <a:rPr lang="en-US" sz="2600" dirty="0" smtClean="0">
                <a:hlinkClick r:id="rId7"/>
              </a:rPr>
              <a:t>/</a:t>
            </a:r>
            <a:endParaRPr lang="ru-RU" sz="2600" dirty="0" smtClean="0"/>
          </a:p>
          <a:p>
            <a:r>
              <a:rPr lang="en-US" sz="2600" dirty="0">
                <a:hlinkClick r:id="rId8"/>
              </a:rPr>
              <a:t>https://</a:t>
            </a:r>
            <a:r>
              <a:rPr lang="en-US" sz="2600" dirty="0" smtClean="0">
                <a:hlinkClick r:id="rId8"/>
              </a:rPr>
              <a:t>rusmuseumvrm.ru/data/collections/folk_art/v_7345/index.php</a:t>
            </a:r>
            <a:endParaRPr lang="ru-RU" sz="2600" dirty="0" smtClean="0"/>
          </a:p>
          <a:p>
            <a:endParaRPr lang="ru-RU" sz="2600" dirty="0" smtClean="0"/>
          </a:p>
          <a:p>
            <a:endParaRPr lang="ru-RU" sz="2600" dirty="0" smtClean="0"/>
          </a:p>
          <a:p>
            <a:endParaRPr lang="ru-RU" sz="2600" dirty="0" smtClean="0"/>
          </a:p>
          <a:p>
            <a:r>
              <a:rPr lang="ru-RU" sz="2600" dirty="0" smtClean="0"/>
              <a:t> </a:t>
            </a:r>
          </a:p>
          <a:p>
            <a:pPr>
              <a:buNone/>
            </a:pPr>
            <a:endParaRPr lang="ru-RU" sz="2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08720"/>
            <a:ext cx="9036496" cy="54726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836712"/>
            <a:ext cx="639825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accent3"/>
                </a:solidFill>
                <a:effectLst/>
              </a:rPr>
              <a:t>СПАСИБО  </a:t>
            </a:r>
          </a:p>
          <a:p>
            <a:pPr algn="ctr"/>
            <a:r>
              <a:rPr lang="ru-RU" sz="5400" b="1" cap="none" spc="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accent3"/>
                </a:solidFill>
                <a:effectLst/>
              </a:rPr>
              <a:t>ЗА  ВНИМАНИЕ!</a:t>
            </a:r>
            <a:endParaRPr lang="ru-RU" sz="5400" b="1" cap="none" spc="0" dirty="0">
              <a:ln w="28575">
                <a:solidFill>
                  <a:sysClr val="windowText" lastClr="000000"/>
                </a:solidFill>
              </a:ln>
              <a:solidFill>
                <a:schemeClr val="accent3"/>
              </a:solidFill>
              <a:effectLst/>
            </a:endParaRPr>
          </a:p>
        </p:txBody>
      </p:sp>
      <p:pic>
        <p:nvPicPr>
          <p:cNvPr id="1026" name="Picture 2" descr="http://manesu.com/uploads/3102/30/92/6451554d5e968e8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2348550"/>
            <a:ext cx="5112568" cy="4249823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367"/>
            <a:ext cx="8229600" cy="839079"/>
          </a:xfrm>
        </p:spPr>
        <p:txBody>
          <a:bodyPr/>
          <a:lstStyle/>
          <a:p>
            <a:r>
              <a:rPr lang="ru-RU" b="1" dirty="0" smtClean="0"/>
              <a:t>НЕСКОЛЬКО ВОПРОСОВ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701" y="980728"/>
            <a:ext cx="8508099" cy="46805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sz="4000" dirty="0" smtClean="0"/>
              <a:t>Почему </a:t>
            </a:r>
            <a:r>
              <a:rPr lang="ru-RU" sz="4000" dirty="0"/>
              <a:t>сложно точно установить историю возникновения </a:t>
            </a:r>
            <a:r>
              <a:rPr lang="ru-RU" sz="4000" dirty="0" smtClean="0"/>
              <a:t>вязания? 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000" dirty="0" smtClean="0"/>
              <a:t>Из чего делали спицы и крючки для вязания?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000" dirty="0" smtClean="0"/>
              <a:t>Что такое «пряжа»?</a:t>
            </a:r>
            <a:endParaRPr lang="ru-RU" sz="4000" dirty="0"/>
          </a:p>
          <a:p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03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elog-Favim.com-370799.gi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9F8F2"/>
              </a:clrFrom>
              <a:clrTo>
                <a:srgbClr val="F9F8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14544" y="0"/>
            <a:ext cx="12678790" cy="6858000"/>
          </a:xfrm>
        </p:spPr>
      </p:pic>
    </p:spTree>
    <p:extLst>
      <p:ext uri="{BB962C8B-B14F-4D97-AF65-F5344CB8AC3E}">
        <p14:creationId xmlns:p14="http://schemas.microsoft.com/office/powerpoint/2010/main" val="184313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starsclub.ru/prikol/cities/2/tricks_in_cities_6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9090" y="476672"/>
            <a:ext cx="4224469" cy="3312368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6" name="Picture 2" descr="http://ukreferats.org.ua/uploads/posts/2011-05/1304593024_ro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20" y="248542"/>
            <a:ext cx="4770158" cy="3573016"/>
          </a:xfrm>
          <a:prstGeom prst="rect">
            <a:avLst/>
          </a:prstGeom>
          <a:noFill/>
        </p:spPr>
      </p:pic>
      <p:pic>
        <p:nvPicPr>
          <p:cNvPr id="8" name="Picture 6" descr="http://galas-syzran.ru/assets/images/0009-007-Efes-grecheskij-teatr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7" y="3425583"/>
            <a:ext cx="4394523" cy="3295892"/>
          </a:xfrm>
          <a:prstGeom prst="rect">
            <a:avLst/>
          </a:prstGeom>
          <a:noFill/>
        </p:spPr>
      </p:pic>
      <p:pic>
        <p:nvPicPr>
          <p:cNvPr id="4098" name="Picture 2" descr="https://oformi-foto.ru/png_tmp/24666.pn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585" y="-62251"/>
            <a:ext cx="9116144" cy="683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324544" y="286546"/>
            <a:ext cx="564360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Древний  Рим</a:t>
            </a:r>
            <a:endParaRPr lang="ru-RU" sz="4000" b="1" cap="none" spc="50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59523" y="44892"/>
            <a:ext cx="564360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Древний  Египет</a:t>
            </a:r>
            <a:endParaRPr lang="ru-RU" sz="4000" b="1" cap="none" spc="50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76470" y="3449045"/>
            <a:ext cx="564360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Древняя Греция</a:t>
            </a:r>
            <a:endParaRPr lang="ru-RU" sz="4000" b="1" cap="none" spc="50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AutoShape 4" descr="https://r3.mt.ru/r7/photo29E9/20338457199-0/jpg/b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49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47" y="-187334"/>
            <a:ext cx="8964649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ВЯЗАНЫЕ ВЕЩИ – исторические находки</a:t>
            </a:r>
            <a:endParaRPr lang="ru-RU" sz="3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27" name="Объект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420" y="774678"/>
            <a:ext cx="5583469" cy="3243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Объект 1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24578" y="908720"/>
            <a:ext cx="3282050" cy="4923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2" name="Picture 18" descr="https://cs3.livemaster.ru/zhurnalfoto/7/b/9/1601141214367b9dc32244a568a54e79426625dc310912508x74011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1350" y="3862958"/>
            <a:ext cx="1735527" cy="2858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cs3.livemaster.ru/zhurnalfoto/3/6/d/16011412150836dd91f0fe3ce3fa46545c80ec1cfafb12508x625018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7864" y="3880236"/>
            <a:ext cx="2166335" cy="285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ru-RU" b="1" dirty="0" smtClean="0"/>
              <a:t>КОРОЛЕВСКИЕ ВЯЗАНЫЕ ВЕЩИ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584" y="964372"/>
            <a:ext cx="7488832" cy="53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0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231" y="-116480"/>
            <a:ext cx="8229600" cy="1143000"/>
          </a:xfrm>
        </p:spPr>
        <p:txBody>
          <a:bodyPr>
            <a:normAutofit/>
          </a:bodyPr>
          <a:lstStyle/>
          <a:p>
            <a:r>
              <a:rPr lang="ru-RU" sz="3800" b="1" dirty="0" smtClean="0"/>
              <a:t>ИЗОБРАЖЕНИЕ ВЯЗАНИЯ НА ИКОНАХ</a:t>
            </a:r>
            <a:endParaRPr lang="ru-RU" sz="3800" b="1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683568" y="777199"/>
            <a:ext cx="2592288" cy="63976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Святая Дева Мария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854" y="1577593"/>
            <a:ext cx="3456384" cy="4143410"/>
          </a:xfrm>
          <a:prstGeom prst="rect">
            <a:avLst/>
          </a:prstGeom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418619" y="975930"/>
            <a:ext cx="4354102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Святые Вера,  Надежда, Любовь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1442" y="1916832"/>
            <a:ext cx="4623515" cy="346493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9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-171400"/>
            <a:ext cx="8229600" cy="1143000"/>
          </a:xfrm>
        </p:spPr>
        <p:txBody>
          <a:bodyPr/>
          <a:lstStyle/>
          <a:p>
            <a:r>
              <a:rPr lang="ru-RU" b="1" dirty="0" smtClean="0"/>
              <a:t>ВЯЗАНЫЕ ВЕЩИ ДРЕВНЕЙ РУСИ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931208"/>
            <a:ext cx="4040188" cy="639762"/>
          </a:xfrm>
        </p:spPr>
        <p:txBody>
          <a:bodyPr/>
          <a:lstStyle/>
          <a:p>
            <a:r>
              <a:rPr lang="ru-RU" dirty="0"/>
              <a:t>Носок с башмаком. 11-12 в. 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80995" y="1880672"/>
            <a:ext cx="4041775" cy="639762"/>
          </a:xfrm>
        </p:spPr>
        <p:txBody>
          <a:bodyPr/>
          <a:lstStyle/>
          <a:p>
            <a:r>
              <a:rPr lang="ru-RU" dirty="0"/>
              <a:t>Носок. 16-17 в.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8194" name="Picture 2" descr="вязан. носок из Ряз. обл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327" y="1570970"/>
            <a:ext cx="4823696" cy="337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вяз. носок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52"/>
          <a:stretch/>
        </p:blipFill>
        <p:spPr bwMode="auto">
          <a:xfrm>
            <a:off x="4190307" y="2996952"/>
            <a:ext cx="4725785" cy="316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92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80" y="-192619"/>
            <a:ext cx="9036496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НАРОДНЫЕ ПРОМЫСЛЫ В РУССКОМ МУЗЕЕ – кружево</a:t>
            </a:r>
            <a:endParaRPr lang="ru-RU" sz="28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075384" y="1351731"/>
            <a:ext cx="5544616" cy="639761"/>
          </a:xfrm>
        </p:spPr>
        <p:txBody>
          <a:bodyPr>
            <a:normAutofit/>
          </a:bodyPr>
          <a:lstStyle/>
          <a:p>
            <a:r>
              <a:rPr lang="ru-RU" u="sng" dirty="0" err="1">
                <a:hlinkClick r:id="rId3"/>
              </a:rPr>
              <a:t>Звездина</a:t>
            </a:r>
            <a:r>
              <a:rPr lang="ru-RU" u="sng" dirty="0">
                <a:hlinkClick r:id="rId3"/>
              </a:rPr>
              <a:t> Е. </a:t>
            </a:r>
            <a:r>
              <a:rPr lang="ru-RU" u="sng" dirty="0" smtClean="0">
                <a:hlinkClick r:id="rId3"/>
              </a:rPr>
              <a:t>Д.</a:t>
            </a:r>
            <a:r>
              <a:rPr lang="ru-RU" u="sng" dirty="0" smtClean="0"/>
              <a:t> </a:t>
            </a:r>
            <a:r>
              <a:rPr lang="ru-RU" dirty="0" smtClean="0"/>
              <a:t>Подзор </a:t>
            </a:r>
            <a:r>
              <a:rPr lang="ru-RU" dirty="0"/>
              <a:t>"Конница“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9218" name="Picture 2" descr="https://rusmuseumvrm.ru/data/collections/folk_art/k_1078/2420_mainfoto_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7143" y="1802006"/>
            <a:ext cx="9212989" cy="348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32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535</Words>
  <Application>Microsoft Office PowerPoint</Application>
  <PresentationFormat>Экран (4:3)</PresentationFormat>
  <Paragraphs>88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Constantia</vt:lpstr>
      <vt:lpstr>Тема Office</vt:lpstr>
      <vt:lpstr>НАРОДНЫЕ ПРОМЫСЛЫ</vt:lpstr>
      <vt:lpstr>НЕСКОЛЬКО ВОПРОСОВ</vt:lpstr>
      <vt:lpstr>Презентация PowerPoint</vt:lpstr>
      <vt:lpstr>Презентация PowerPoint</vt:lpstr>
      <vt:lpstr>ВЯЗАНЫЕ ВЕЩИ – исторические находки</vt:lpstr>
      <vt:lpstr>КОРОЛЕВСКИЕ ВЯЗАНЫЕ ВЕЩИ</vt:lpstr>
      <vt:lpstr>ИЗОБРАЖЕНИЕ ВЯЗАНИЯ НА ИКОНАХ</vt:lpstr>
      <vt:lpstr>ВЯЗАНЫЕ ВЕЩИ ДРЕВНЕЙ РУСИ</vt:lpstr>
      <vt:lpstr>НАРОДНЫЕ ПРОМЫСЛЫ В РУССКОМ МУЗЕЕ – кружево</vt:lpstr>
      <vt:lpstr>НАРОДНЫЕ ПРОМЫСЛЫ В РУССКОМ МУЗЕЕ – вышивка, ткачество</vt:lpstr>
      <vt:lpstr>ИСТОЧНИКИ ИНФОРМАЦИИ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DDT</dc:creator>
  <cp:lastModifiedBy>Бухгалтер</cp:lastModifiedBy>
  <cp:revision>65</cp:revision>
  <cp:lastPrinted>2021-11-19T08:14:14Z</cp:lastPrinted>
  <dcterms:created xsi:type="dcterms:W3CDTF">2014-03-18T10:23:05Z</dcterms:created>
  <dcterms:modified xsi:type="dcterms:W3CDTF">2021-11-22T12:39:34Z</dcterms:modified>
</cp:coreProperties>
</file>