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2" r:id="rId6"/>
    <p:sldId id="261" r:id="rId7"/>
    <p:sldId id="273" r:id="rId8"/>
    <p:sldId id="263" r:id="rId9"/>
    <p:sldId id="262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18BE74-3B75-464E-AA39-5A60D45E72B3}">
          <p14:sldIdLst>
            <p14:sldId id="256"/>
          </p14:sldIdLst>
        </p14:section>
        <p14:section name="Немного истории" id="{D33DEC1C-23D2-41D0-A8D1-9E4520787B88}">
          <p14:sldIdLst>
            <p14:sldId id="257"/>
            <p14:sldId id="258"/>
            <p14:sldId id="259"/>
          </p14:sldIdLst>
        </p14:section>
        <p14:section name="Живопись" id="{1D1F9580-9A40-48F7-811A-192A3F35FDED}">
          <p14:sldIdLst>
            <p14:sldId id="272"/>
            <p14:sldId id="261"/>
            <p14:sldId id="273"/>
            <p14:sldId id="263"/>
            <p14:sldId id="262"/>
            <p14:sldId id="266"/>
            <p14:sldId id="267"/>
            <p14:sldId id="268"/>
            <p14:sldId id="269"/>
          </p14:sldIdLst>
        </p14:section>
        <p14:section name="Шаблон для викторины" id="{D8DE3C94-8F26-4BBA-A480-135C122270BC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14" autoAdjust="0"/>
  </p:normalViewPr>
  <p:slideViewPr>
    <p:cSldViewPr>
      <p:cViewPr varScale="1">
        <p:scale>
          <a:sx n="89" d="100"/>
          <a:sy n="89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17D94-E0AD-4F85-A616-A1E9C471A3C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30CA5-6EF4-4A59-833F-5CE5B1161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7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persons/8800/igor-graba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institutes/978/rossiyskaya-akademiya-hudozhestv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persons/8962/semen-shchedri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persons/8495/fedor-rokotov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ulture.ru/persons/8388/vasiliy-bazhenov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перенимание освоения и переработки западного опыта, который шел несколькими путями: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30CA5-6EF4-4A59-833F-5CE5B11611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2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Переход</a:t>
            </a:r>
            <a:r>
              <a:rPr lang="ru-RU" baseline="0" dirty="0" smtClean="0"/>
              <a:t> от средних веков к новому времени «задержался» на 200-300 лет. Появляется некая «</a:t>
            </a:r>
            <a:r>
              <a:rPr lang="ru-RU" baseline="0" dirty="0" err="1" smtClean="0"/>
              <a:t>спресованность</a:t>
            </a:r>
            <a:r>
              <a:rPr lang="ru-RU" baseline="0" dirty="0" smtClean="0"/>
              <a:t>»: высочайший уровень древнерусской культуры и устоявшийся западно-европейский опыт.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30CA5-6EF4-4A59-833F-5CE5B11611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2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Поток свежих идей хлынул в русскую живопись: художественные техники и приемы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колористики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работа с композицией и новые жанры. В книге «История русского искусства»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Игорь Грабарь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писал:…..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Подсказка – этот вид искусства связан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парсуной и иконописью.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стали появляться и более реалистичные мотивы. Художники, до этого писавшие иконы, стали обращаться к человеку и его внутреннему миру. Краски становились более яркими, а сюжеты — более светскими. В XVIII столетии — его называли «веком портретов» — появилось множество вариантов этого жанра: роскошный парадный, автопортрет и изображение на одном полотне сразу двоих людей.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30CA5-6EF4-4A59-833F-5CE5B11611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5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Григорий Теплов написал первый натюрморт. Антон Лосенко создал первую картину в историческом жанре. Его начинания продолжили ученики — Петр Соколов, Григорий Угрюмов и Иван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Пучинов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30CA5-6EF4-4A59-833F-5CE5B11611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0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Бытовая живопись стала заметным явлением благодаря творчеству бывшего крепостного Михаила Шибанова. Полотна о жизни русских крестьян писал Иван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Ерменёв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Он был сыном конюха, окончил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Академию художеств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учился в Париже. Кисти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Ерменева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принадлежала целая серия «Нищие».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30CA5-6EF4-4A59-833F-5CE5B116113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0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одним новшеством для XVIII века стало изображение природы и романтики города. Основоположником пейзажного жанра считается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Семен Щедрин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 городского пейзажа — живописец Федор Алексеев.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30CA5-6EF4-4A59-833F-5CE5B116113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0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XVIII веке в корне изменилось само отношение к живописи. Работа художника становилась профессией. В эти годы появилась Академия художеств, высшее учебное заведение, где обучали изобразительным искусствам. Она была создана по примеру школ, уже существовавших в Болонье, Милане, Париже, Берлине и Вене. Изначально в Академии преподавали лишь иностранцы, поэтому воспитанникам приходилось учить языки своих наставников. Первыми выпускниками учебного заведения стали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Федор Рокотов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Антон Лосенко,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Василий Баженов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Иван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30CA5-6EF4-4A59-833F-5CE5B116113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3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hipwallpaper.com/m/11/55/mdkKM8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71184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zoandmhknkz.blogspot.com/2017/01/blog-post_28.html" TargetMode="External"/><Relationship Id="rId2" Type="http://schemas.openxmlformats.org/officeDocument/2006/relationships/hyperlink" Target="https://www.culture.ru/materials/178075/kartina-epokhi-xviii-vek-v-russkoi-zhivopis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ibrary.sgu.ru/uch_lit/955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3615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 РУССКОЕ ИСКУССТВО ПЕРВОЙ ПОЛОВИНЫ XVIII века</a:t>
            </a:r>
          </a:p>
        </p:txBody>
      </p:sp>
      <p:pic>
        <p:nvPicPr>
          <p:cNvPr id="2050" name="Picture 2" descr="https://pbs.twimg.com/media/EDhzjLyWwAAOMIn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72422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ЖАНРЫ: назови</a:t>
            </a:r>
            <a:endParaRPr lang="ru-RU" dirty="0"/>
          </a:p>
        </p:txBody>
      </p:sp>
      <p:pic>
        <p:nvPicPr>
          <p:cNvPr id="1026" name="Picture 2" descr="http://www.zdravrussia.ru/images/nnews/huge/418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752528" cy="28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skusstvoed.ru/wp-content/uploads/2020/03/vladimir-pered-rognedoj-17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26416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ЖАНРЫ: назови</a:t>
            </a:r>
            <a:endParaRPr lang="ru-RU" dirty="0"/>
          </a:p>
        </p:txBody>
      </p:sp>
      <p:pic>
        <p:nvPicPr>
          <p:cNvPr id="2050" name="Picture 2" descr="https://data2.gallery.ru/albums/gallery/402930-ecf5a-84628158-m750x740-udcb6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8" b="-456"/>
          <a:stretch/>
        </p:blipFill>
        <p:spPr bwMode="auto">
          <a:xfrm>
            <a:off x="827584" y="1916832"/>
            <a:ext cx="4320480" cy="36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usinskiimir.ru/wp-content/uploads/2021/04/%D0%A4%D0%BE%D1%82%D0%BE.-%D0%9A%D0%B0%D1%80%D1%82%D0%B8%D0%BD%D0%B0-%D0%9D%D0%B8%D1%89%D0%B8%D0%B5-%D1%85%D1%83%D0%B4%D0%BE%D0%B6%D0%BD%D0%B8%D0%BA-%D0%98%D0%B2%D0%B0%D0%BD-%D0%90%D0%BB%D0%B5%D0%BA%D1%81%D0%B5%D0%B5%D0%B2%D0%B8%D1%87-%D0%95%D1%80%D0%BC%D0%B5%D0%BD%D1%91%D0%B2-1746-1792.-%D0%A0%D1%83%D1%81%D0%B8%D0%BD%D1%81%D0%BA%D0%B8%D0%B9-%D0%9C%D0%B8%D1%80.-614x102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19507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ЖАНРЫ: назови</a:t>
            </a:r>
            <a:endParaRPr lang="ru-RU" dirty="0"/>
          </a:p>
        </p:txBody>
      </p:sp>
      <p:pic>
        <p:nvPicPr>
          <p:cNvPr id="3074" name="Picture 2" descr="https://smallbay.ru/images6/shedrin_semen_0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1412776"/>
            <a:ext cx="4392488" cy="371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ords-storage.s3.eu-central-1.amazonaws.com/production/article_images/5a571dbe2685b2000e2d9408/1b94b64d-0d41-4379-8edc-0be8bfd57f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3068960"/>
            <a:ext cx="4392488" cy="35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ОТНОШЕНИЕ</a:t>
            </a:r>
            <a:endParaRPr lang="ru-RU" dirty="0"/>
          </a:p>
        </p:txBody>
      </p:sp>
      <p:pic>
        <p:nvPicPr>
          <p:cNvPr id="4100" name="Picture 4" descr="https://i.pinimg.com/originals/0f/86/43/0f86437844c65fd123820ea9929ca8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14" y="3140967"/>
            <a:ext cx="5574185" cy="37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tudfile.net/html/2706/126/html_4QdLEjEjfA.ZsBa/img-tRAl4p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0616"/>
            <a:ext cx="5256584" cy="37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8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www.culture.ru/materials/178075/kartina-epokhi-xviii-vek-v-russkoi-zhivopisi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izoandmhknkz.blogspot.com/2017/01/blog-post_28.html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elibrary.sgu.ru/uch_lit/955.pdf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4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71184" cy="1012974"/>
          </a:xfrm>
        </p:spPr>
        <p:txBody>
          <a:bodyPr/>
          <a:lstStyle/>
          <a:p>
            <a:r>
              <a:rPr lang="ru-RU" dirty="0" smtClean="0"/>
              <a:t>КТО?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3960440" cy="53285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18 век – значительный период в русской истории.</a:t>
            </a:r>
          </a:p>
          <a:p>
            <a:pPr algn="just"/>
            <a:r>
              <a:rPr lang="ru-RU" dirty="0" smtClean="0"/>
              <a:t>Чьи реформы  </a:t>
            </a:r>
            <a:r>
              <a:rPr lang="ru-RU" dirty="0"/>
              <a:t>оказали влияние на все стороны экономики, государственного устройства, военного дела, просвещения, общественной мысли, науки и культуры</a:t>
            </a:r>
          </a:p>
        </p:txBody>
      </p:sp>
      <p:pic>
        <p:nvPicPr>
          <p:cNvPr id="3074" name="Picture 2" descr="https://avatars.mds.yandex.net/get-zen_doc/3630864/pub_607208a26e6b477f1681806f_60720d1fc64ef5217e83cebc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5641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340768"/>
            <a:ext cx="3816424" cy="47525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НАЖМИ, ЧТОБЫ ПРОВЕРИТЬ ОТВЕТ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5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71184" cy="1012974"/>
          </a:xfrm>
        </p:spPr>
        <p:txBody>
          <a:bodyPr/>
          <a:lstStyle/>
          <a:p>
            <a:r>
              <a:rPr lang="ru-RU" dirty="0" smtClean="0"/>
              <a:t>КАКИЕ  ПУТИ?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396044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приобретение ГДЕ  и ЧЕГО?</a:t>
            </a:r>
            <a:endParaRPr lang="ru-RU" dirty="0"/>
          </a:p>
          <a:p>
            <a:r>
              <a:rPr lang="ru-RU" dirty="0"/>
              <a:t>привлечение </a:t>
            </a:r>
            <a:r>
              <a:rPr lang="ru-RU" dirty="0" smtClean="0"/>
              <a:t>КОГО и ЗАЧЕМ?</a:t>
            </a:r>
            <a:endParaRPr lang="ru-RU" dirty="0"/>
          </a:p>
          <a:p>
            <a:r>
              <a:rPr lang="ru-RU" dirty="0"/>
              <a:t>посылка </a:t>
            </a:r>
            <a:r>
              <a:rPr lang="ru-RU" dirty="0" smtClean="0"/>
              <a:t>КОГО и КУДА?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21560" y="1268760"/>
            <a:ext cx="3960440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i="1" dirty="0" smtClean="0"/>
              <a:t>приобретение за границей готовых произведений</a:t>
            </a:r>
          </a:p>
          <a:p>
            <a:pPr algn="r"/>
            <a:r>
              <a:rPr lang="ru-RU" i="1" dirty="0" smtClean="0"/>
              <a:t>привлечение иностранных специалистов для работы в России и для</a:t>
            </a:r>
          </a:p>
          <a:p>
            <a:pPr marL="0" indent="0" algn="r">
              <a:buNone/>
            </a:pPr>
            <a:r>
              <a:rPr lang="ru-RU" i="1" dirty="0" smtClean="0"/>
              <a:t>преподавания русским ученикам</a:t>
            </a:r>
          </a:p>
          <a:p>
            <a:pPr algn="r"/>
            <a:r>
              <a:rPr lang="ru-RU" i="1" dirty="0" smtClean="0"/>
              <a:t>посылка русских студентов за государственный счет на обучение заграницу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6510" y="1268760"/>
            <a:ext cx="4142928" cy="53285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НАЖМИ, ЧТОБЫ ПРОВЕРИТЬ ОТВЕТ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71184" cy="1012974"/>
          </a:xfrm>
        </p:spPr>
        <p:txBody>
          <a:bodyPr>
            <a:normAutofit/>
          </a:bodyPr>
          <a:lstStyle/>
          <a:p>
            <a:r>
              <a:rPr lang="ru-RU" dirty="0" smtClean="0"/>
              <a:t>КАКОЙ  РЕЗУЛЬТАТ?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3960440" cy="18722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err="1" smtClean="0"/>
              <a:t>Спресованность</a:t>
            </a:r>
            <a:r>
              <a:rPr lang="ru-RU" dirty="0" smtClean="0"/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Какой результат?</a:t>
            </a:r>
            <a:endParaRPr lang="ru-RU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491880" y="2305930"/>
            <a:ext cx="2232248" cy="864096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Нажми проверить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83560" y="1495912"/>
            <a:ext cx="396044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endParaRPr lang="ru-RU" sz="3000" i="1" dirty="0" smtClean="0"/>
          </a:p>
          <a:p>
            <a:pPr algn="r">
              <a:spcBef>
                <a:spcPts val="0"/>
              </a:spcBef>
            </a:pPr>
            <a:r>
              <a:rPr lang="ru-RU" sz="3000" i="1" dirty="0" smtClean="0"/>
              <a:t>Несколько стилевых направлений и пр.</a:t>
            </a:r>
            <a:endParaRPr lang="ru-RU" sz="3000" i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7445" y="2865797"/>
            <a:ext cx="396044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Освобождение от прямого подчинения церкви? </a:t>
            </a:r>
            <a:r>
              <a:rPr lang="ru-RU" b="1" dirty="0"/>
              <a:t>Какой результат?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459813" y="3830959"/>
            <a:ext cx="2232248" cy="864096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Нажми проверить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151493" y="3020941"/>
            <a:ext cx="396044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endParaRPr lang="ru-RU" sz="3000" i="1" dirty="0" smtClean="0"/>
          </a:p>
          <a:p>
            <a:pPr algn="r">
              <a:spcBef>
                <a:spcPts val="0"/>
              </a:spcBef>
            </a:pPr>
            <a:r>
              <a:rPr lang="ru-RU" sz="3000" i="1" dirty="0" smtClean="0"/>
              <a:t>Развитие светского искусства</a:t>
            </a:r>
            <a:endParaRPr lang="ru-RU" sz="3000" i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47445" y="4821141"/>
            <a:ext cx="396044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Значительнее роль человека.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b="1" dirty="0" smtClean="0"/>
              <a:t>Какой результат?</a:t>
            </a:r>
            <a:endParaRPr lang="ru-RU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459813" y="5786303"/>
            <a:ext cx="2232248" cy="864096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Нажми проверить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151493" y="4976285"/>
            <a:ext cx="396044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endParaRPr lang="ru-RU" sz="3000" i="1" dirty="0" smtClean="0"/>
          </a:p>
          <a:p>
            <a:pPr algn="r">
              <a:spcBef>
                <a:spcPts val="0"/>
              </a:spcBef>
            </a:pPr>
            <a:r>
              <a:rPr lang="ru-RU" sz="3000" i="1" dirty="0" smtClean="0"/>
              <a:t>Ценится талант, заслуги выше, чем родовитость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val="15253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ЧТО УМЕЛИ, ЧЕМУ НАУЧИЛИСЬ: восстанови фразу</a:t>
            </a:r>
            <a:br>
              <a:rPr lang="ru-RU" sz="3200" dirty="0" smtClean="0"/>
            </a:br>
            <a:r>
              <a:rPr lang="ru-RU" sz="3200" dirty="0" smtClean="0"/>
              <a:t> (нажми </a:t>
            </a:r>
            <a:r>
              <a:rPr lang="en-US" sz="3200" dirty="0" smtClean="0"/>
              <a:t>ENTER</a:t>
            </a:r>
            <a:r>
              <a:rPr lang="ru-RU" sz="3200" dirty="0" smtClean="0"/>
              <a:t> проверить ответ)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Русские художники</a:t>
            </a:r>
            <a:r>
              <a:rPr lang="ru-RU" dirty="0"/>
              <a:t> в этот период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правильно </a:t>
            </a:r>
            <a:r>
              <a:rPr lang="ru-RU" dirty="0"/>
              <a:t>выстраивать картинную </a:t>
            </a:r>
            <a:r>
              <a:rPr lang="ru-RU" dirty="0" smtClean="0"/>
              <a:t>…..</a:t>
            </a:r>
            <a:endParaRPr lang="ru-RU" dirty="0"/>
          </a:p>
          <a:p>
            <a:r>
              <a:rPr lang="ru-RU" dirty="0"/>
              <a:t>анатомически верно передавать человеческое </a:t>
            </a:r>
            <a:r>
              <a:rPr lang="ru-RU" dirty="0" smtClean="0"/>
              <a:t>…..</a:t>
            </a:r>
            <a:endParaRPr lang="ru-RU" dirty="0"/>
          </a:p>
          <a:p>
            <a:r>
              <a:rPr lang="ru-RU" dirty="0"/>
              <a:t>овладели искусством </a:t>
            </a:r>
            <a:r>
              <a:rPr lang="ru-RU" dirty="0" smtClean="0"/>
              <a:t>….</a:t>
            </a:r>
            <a:endParaRPr lang="ru-RU" dirty="0"/>
          </a:p>
          <a:p>
            <a:r>
              <a:rPr lang="ru-RU" dirty="0"/>
              <a:t>основами масляной техники и законами </a:t>
            </a:r>
            <a:r>
              <a:rPr lang="ru-RU" dirty="0" smtClean="0"/>
              <a:t>….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30351" y="2026637"/>
            <a:ext cx="199965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плоскость</a:t>
            </a:r>
            <a:endParaRPr lang="ru-RU" sz="3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1532" y="3254617"/>
            <a:ext cx="108254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тело</a:t>
            </a:r>
            <a:endParaRPr lang="ru-RU" sz="3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0206" y="4936087"/>
            <a:ext cx="189487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колорита</a:t>
            </a:r>
            <a:endParaRPr lang="ru-RU" sz="3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6975" y="3800169"/>
            <a:ext cx="250421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перспективы</a:t>
            </a:r>
            <a:endParaRPr lang="ru-RU" sz="3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66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 ЖАНРЫ: </a:t>
            </a:r>
            <a:br>
              <a:rPr lang="ru-RU" dirty="0" smtClean="0"/>
            </a:br>
            <a:r>
              <a:rPr lang="ru-RU" dirty="0" smtClean="0"/>
              <a:t>о чём  речь в цитате?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4253"/>
            <a:ext cx="4544227" cy="49251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i="1" dirty="0"/>
              <a:t>«С уверенностью можно сказать лишь то, что одним из главных факторов, решивших судьбу русской живописи, было </a:t>
            </a:r>
            <a:r>
              <a:rPr lang="ru-RU" i="1" dirty="0" smtClean="0"/>
              <a:t>появление ….. (НАЖМИ </a:t>
            </a:r>
            <a:r>
              <a:rPr lang="en-US" i="1" dirty="0" smtClean="0"/>
              <a:t>ENTER</a:t>
            </a:r>
            <a:r>
              <a:rPr lang="ru-RU" i="1" dirty="0"/>
              <a:t> </a:t>
            </a:r>
            <a:r>
              <a:rPr lang="ru-RU" i="1" dirty="0" smtClean="0"/>
              <a:t>ДЛЯ ПРОВЕРКИ)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И. Грабарь</a:t>
            </a:r>
            <a:endParaRPr lang="ru-RU" dirty="0"/>
          </a:p>
        </p:txBody>
      </p:sp>
      <p:pic>
        <p:nvPicPr>
          <p:cNvPr id="4098" name="Picture 2" descr="https://arspress.ru/wp-content/uploads/2020/04/01-Igor-Grabar-865x1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75" y="1638589"/>
            <a:ext cx="346038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8027" y="4437112"/>
            <a:ext cx="201208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портрета</a:t>
            </a:r>
            <a:endParaRPr lang="ru-RU" sz="3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44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на портретах изображались люди,  </a:t>
            </a:r>
            <a:r>
              <a:rPr lang="ru-RU" b="1" dirty="0"/>
              <a:t>полнокровно и целостно</a:t>
            </a:r>
            <a:r>
              <a:rPr lang="ru-RU" dirty="0"/>
              <a:t> воспринимавшие окружающий мир;</a:t>
            </a:r>
          </a:p>
          <a:p>
            <a:r>
              <a:rPr lang="ru-RU" dirty="0"/>
              <a:t>особое внимание уделялось одежде,  аксессуарам и драгоценностям - как своеобразной </a:t>
            </a:r>
            <a:r>
              <a:rPr lang="ru-RU" b="1" dirty="0"/>
              <a:t>оправе лица</a:t>
            </a:r>
            <a:r>
              <a:rPr lang="ru-RU" dirty="0"/>
              <a:t>;</a:t>
            </a:r>
          </a:p>
          <a:p>
            <a:r>
              <a:rPr lang="ru-RU" dirty="0"/>
              <a:t>цветовая гамма русских портретов была </a:t>
            </a:r>
            <a:r>
              <a:rPr lang="ru-RU" b="1" dirty="0"/>
              <a:t>яркой и насыщенной</a:t>
            </a:r>
            <a:r>
              <a:rPr lang="ru-RU" dirty="0"/>
              <a:t>;</a:t>
            </a:r>
          </a:p>
          <a:p>
            <a:r>
              <a:rPr lang="ru-RU" dirty="0"/>
              <a:t>отсутствие группового (семейного) портрета.</a:t>
            </a:r>
          </a:p>
        </p:txBody>
      </p:sp>
    </p:spTree>
    <p:extLst>
      <p:ext uri="{BB962C8B-B14F-4D97-AF65-F5344CB8AC3E}">
        <p14:creationId xmlns:p14="http://schemas.microsoft.com/office/powerpoint/2010/main" val="10914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НОВЫЕ  ЖАНРЫ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камерный портрет</a:t>
            </a:r>
            <a:endParaRPr lang="ru-RU" dirty="0"/>
          </a:p>
        </p:txBody>
      </p:sp>
      <p:pic>
        <p:nvPicPr>
          <p:cNvPr id="8194" name="Picture 2" descr="https://1.bp.blogspot.com/-bXHjKPRvcxY/YM5WFbqnGjI/AAAAAAAAKCI/BCS132s3_XslP9APX6YPrj_qEZccG14ZwCNcBGAsYHQ/w640-h450/%25D0%259A%25D0%25B0%25D0%25BC%25D0%25B5%25D1%2580%25D0%25BD%25D1%258B%25D0%25B9%2B%25D0%25BF%25D0%25BE%25D1%2580%25D1%2582%25D1%2580%25D0%25B5%25D1%258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2"/>
          <a:stretch/>
        </p:blipFill>
        <p:spPr bwMode="auto">
          <a:xfrm>
            <a:off x="755576" y="1764763"/>
            <a:ext cx="7992888" cy="48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НОВЫЕ  ЖАНРЫ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камерный портрет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Составьте мини-рассказ по опорным словам:</a:t>
            </a:r>
          </a:p>
          <a:p>
            <a:pPr marL="0" indent="0">
              <a:buNone/>
            </a:pPr>
            <a:r>
              <a:rPr lang="ru-RU" i="1" dirty="0" smtClean="0"/>
              <a:t>«изображение, персона, нейтральный фон, разновидность, малоформатный, миниатюрный, акварель, тушь, внешние признаки, первый план, моральные качества, правдивое раскрытие, внутренний мир, характер»</a:t>
            </a:r>
          </a:p>
          <a:p>
            <a:pPr marL="0" indent="0">
              <a:buNone/>
            </a:pPr>
            <a:r>
              <a:rPr lang="ru-RU" b="1" dirty="0"/>
              <a:t>Ф. Рокотов</a:t>
            </a:r>
            <a:r>
              <a:rPr lang="ru-RU" dirty="0"/>
              <a:t>, </a:t>
            </a:r>
            <a:r>
              <a:rPr lang="ru-RU" b="1" dirty="0"/>
              <a:t>М. Шибанов</a:t>
            </a:r>
            <a:r>
              <a:rPr lang="ru-RU" dirty="0"/>
              <a:t>, </a:t>
            </a:r>
            <a:r>
              <a:rPr lang="ru-RU" b="1" dirty="0"/>
              <a:t>В. </a:t>
            </a:r>
            <a:r>
              <a:rPr lang="ru-RU" b="1" dirty="0" err="1"/>
              <a:t>Боровиковский</a:t>
            </a:r>
            <a:r>
              <a:rPr lang="ru-RU" dirty="0"/>
              <a:t>, </a:t>
            </a:r>
            <a:r>
              <a:rPr lang="ru-RU" b="1" dirty="0"/>
              <a:t>И. Аргунов</a:t>
            </a:r>
            <a:r>
              <a:rPr lang="ru-RU" dirty="0"/>
              <a:t>, </a:t>
            </a:r>
            <a:r>
              <a:rPr lang="ru-RU" b="1" dirty="0"/>
              <a:t>Д. Левицкий</a:t>
            </a:r>
            <a:r>
              <a:rPr lang="ru-RU" dirty="0"/>
              <a:t>, </a:t>
            </a:r>
            <a:r>
              <a:rPr lang="ru-RU" b="1" dirty="0"/>
              <a:t>А. Антропов</a:t>
            </a:r>
            <a:r>
              <a:rPr lang="ru-RU" dirty="0"/>
              <a:t>.</a:t>
            </a:r>
            <a:endParaRPr lang="ru-RU" i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7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312</Words>
  <Application>Microsoft Office PowerPoint</Application>
  <PresentationFormat>Экран (4:3)</PresentationFormat>
  <Paragraphs>80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 РУССКОЕ ИСКУССТВО ПЕРВОЙ ПОЛОВИНЫ XVIII века</vt:lpstr>
      <vt:lpstr>КТО?</vt:lpstr>
      <vt:lpstr>КАКИЕ  ПУТИ?</vt:lpstr>
      <vt:lpstr>КАКОЙ  РЕЗУЛЬТАТ?</vt:lpstr>
      <vt:lpstr>ЧТО УМЕЛИ, ЧЕМУ НАУЧИЛИСЬ: восстанови фразу  (нажми ENTER проверить ответ)</vt:lpstr>
      <vt:lpstr>НОВЫЕ  ЖАНРЫ:  о чём  речь в цитате?</vt:lpstr>
      <vt:lpstr>СПЕЦИФИКА</vt:lpstr>
      <vt:lpstr>НОВЫЕ  ЖАНРЫ:  камерный портрет</vt:lpstr>
      <vt:lpstr>НОВЫЕ  ЖАНРЫ:  камерный портрет</vt:lpstr>
      <vt:lpstr>НОВЫЕ ЖАНРЫ: назови</vt:lpstr>
      <vt:lpstr>НОВЫЕ ЖАНРЫ: назови</vt:lpstr>
      <vt:lpstr>НОВЫЕ ЖАНРЫ: назови</vt:lpstr>
      <vt:lpstr>НОВОЕ ОТНОШЕНИЕ</vt:lpstr>
      <vt:lpstr>ИСТОЧНИКИ ИНФОРМАЦИИ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Бухгалтер</cp:lastModifiedBy>
  <cp:revision>19</cp:revision>
  <dcterms:created xsi:type="dcterms:W3CDTF">2021-09-27T17:43:23Z</dcterms:created>
  <dcterms:modified xsi:type="dcterms:W3CDTF">2021-10-06T10:54:36Z</dcterms:modified>
</cp:coreProperties>
</file>